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259" r:id="rId3"/>
    <p:sldId id="260" r:id="rId4"/>
    <p:sldId id="261" r:id="rId5"/>
    <p:sldId id="303" r:id="rId6"/>
    <p:sldId id="305" r:id="rId7"/>
    <p:sldId id="262" r:id="rId8"/>
    <p:sldId id="314" r:id="rId9"/>
    <p:sldId id="321" r:id="rId10"/>
    <p:sldId id="315" r:id="rId11"/>
    <p:sldId id="318" r:id="rId12"/>
    <p:sldId id="320" r:id="rId13"/>
    <p:sldId id="306" r:id="rId14"/>
    <p:sldId id="301" r:id="rId15"/>
    <p:sldId id="298" r:id="rId16"/>
    <p:sldId id="302" r:id="rId17"/>
    <p:sldId id="328" r:id="rId18"/>
    <p:sldId id="271" r:id="rId19"/>
    <p:sldId id="272" r:id="rId20"/>
    <p:sldId id="297" r:id="rId21"/>
    <p:sldId id="335" r:id="rId22"/>
    <p:sldId id="309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355" autoAdjust="0"/>
  </p:normalViewPr>
  <p:slideViewPr>
    <p:cSldViewPr snapToGrid="0" snapToObjects="1">
      <p:cViewPr varScale="1">
        <p:scale>
          <a:sx n="40" d="100"/>
          <a:sy n="40" d="100"/>
        </p:scale>
        <p:origin x="-2384" y="-96"/>
      </p:cViewPr>
      <p:guideLst>
        <p:guide orient="horz" pos="2160"/>
        <p:guide pos="5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6/25/14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6/25/14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36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(and do they match the goal?)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9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(and do they match the goal?)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physics-based interactions helped users explore multiple dimensions at once, make more descriptive and comparative findings about their data, and develop a more holistic understanding of a dataset. We invited 16 participants to use the software for 45 minutes in a lab study. As a comparison case, we also invited another group of 16 participants to follow the same study protocol using Excel rather than the application. Interestingly,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Kinetica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made far more descriptive, comparative, and relationship findings than their Excel peers who almost always made point or statistical findings (Figure 7; c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(5)=31.3, p&lt;0.001).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9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latin typeface="Geneva" charset="0"/>
                <a:ea typeface="ＭＳ Ｐゴシック" charset="0"/>
                <a:cs typeface="ＭＳ Ｐゴシック" charset="0"/>
              </a:rPr>
              <a:t>But remember </a:t>
            </a:r>
            <a:r>
              <a:rPr lang="ja-JP" altLang="en-US" sz="1200" dirty="0" smtClean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200" dirty="0" smtClean="0">
                <a:latin typeface="Geneva" charset="0"/>
                <a:ea typeface="ＭＳ Ｐゴシック" charset="0"/>
                <a:cs typeface="ＭＳ Ｐゴシック" charset="0"/>
              </a:rPr>
              <a:t>analytical presentations ultimately stand or fail depending on the quality, relevance, and integrity of their content</a:t>
            </a:r>
            <a:r>
              <a:rPr lang="ja-JP" altLang="en-US" sz="1200" dirty="0" smtClean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2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1050" dirty="0" smtClean="0">
                <a:latin typeface="Geneva" charset="0"/>
                <a:ea typeface="ＭＳ Ｐゴシック" charset="0"/>
                <a:cs typeface="ＭＳ Ｐゴシック" charset="0"/>
              </a:rPr>
              <a:t> [</a:t>
            </a:r>
            <a:r>
              <a:rPr lang="en-US" altLang="ja-JP" sz="105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altLang="ja-JP" sz="1050" dirty="0" smtClean="0">
                <a:latin typeface="Geneva" charset="0"/>
                <a:ea typeface="ＭＳ Ｐゴシック" charset="0"/>
                <a:cs typeface="ＭＳ Ｐゴシック" charset="0"/>
              </a:rPr>
              <a:t>, Beautiful Evidence, p. 136]</a:t>
            </a:r>
            <a:endParaRPr lang="en-US" sz="12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7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(and do they match the goal?)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9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509500-53E5-45E6-9754-E7C9BF60DAA5}" type="slidenum">
              <a:rPr lang="en-US"/>
              <a:pPr/>
              <a:t>15</a:t>
            </a:fld>
            <a:endParaRPr lang="en-US"/>
          </a:p>
        </p:txBody>
      </p:sp>
      <p:sp>
        <p:nvSpPr>
          <p:cNvPr id="243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43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Note that while size and other cues provide for quantitative comparison, color (even luminance) only provides for ordering.</a:t>
            </a:r>
          </a:p>
          <a:p>
            <a:r>
              <a:rPr lang="en-US"/>
              <a:t>If the goal is contrast along any of these axes, make it distinct!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(and do they match the goal?)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9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Tailor to the application and the domain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integrated systems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Embed the visualization within a larger application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5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nguyen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981BCD-70EE-A341-8BFF-5D0A946B92B9}" type="slidenum">
              <a:rPr lang="en-US" sz="1200"/>
              <a:pPr eaLnBrk="1" hangingPunct="1"/>
              <a:t>20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6/25/14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6/25/14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3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6/25/14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6/25/14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69" r:id="rId19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ytimes.com/newsgraphics/2014/sochi-olympics/giant-slalom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z.rennesmetropole.fr/quisommesnous/index-fr.php" TargetMode="External"/><Relationship Id="rId4" Type="http://schemas.openxmlformats.org/officeDocument/2006/relationships/hyperlink" Target="http://www.nytimes.com/interactive/2012/09/14/us/how-the-chicago-public-school-district-compares.html?_r=0" TargetMode="External"/><Relationship Id="rId5" Type="http://schemas.openxmlformats.org/officeDocument/2006/relationships/hyperlink" Target="http://bl.ocks.org/jasondavies/1341281" TargetMode="External"/><Relationship Id="rId6" Type="http://schemas.openxmlformats.org/officeDocument/2006/relationships/hyperlink" Target="http://www.nytimes.com/interactive/2012/08/24/us/drought-crops.html" TargetMode="External"/><Relationship Id="rId7" Type="http://schemas.openxmlformats.org/officeDocument/2006/relationships/hyperlink" Target="http://www.nytimes.com/interactive/2012/09/20/world/africa/the-attack-on-the-american-mission-in-benghazi-libya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ytimes.com/interactive/2014/upshot/buy-rent-calculator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 smtClean="0"/>
              <a:t>Visualizing </a:t>
            </a:r>
            <a:r>
              <a:rPr lang="en-US" smtClean="0"/>
              <a:t>for Others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Data Pipeline; HCII; Spring 2014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Rzeszotarski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Kittur</a:t>
            </a:r>
            <a:r>
              <a:rPr lang="en-US" dirty="0" smtClean="0"/>
              <a:t>: </a:t>
            </a:r>
            <a:r>
              <a:rPr lang="en-US" dirty="0" err="1" smtClean="0"/>
              <a:t>Kinetica</a:t>
            </a:r>
            <a:r>
              <a:rPr lang="en-US" dirty="0" smtClean="0"/>
              <a:t>: Dynamic Exploration</a:t>
            </a:r>
            <a:endParaRPr lang="en-US" dirty="0"/>
          </a:p>
        </p:txBody>
      </p:sp>
      <p:pic>
        <p:nvPicPr>
          <p:cNvPr id="9" name="pn1472-file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713" y="2054225"/>
            <a:ext cx="7048500" cy="39655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Jeffrey M. </a:t>
            </a:r>
            <a:r>
              <a:rPr lang="en-US" dirty="0" err="1"/>
              <a:t>Rzeszotarski</a:t>
            </a:r>
            <a:r>
              <a:rPr lang="en-US" dirty="0"/>
              <a:t> and </a:t>
            </a:r>
            <a:r>
              <a:rPr lang="en-US" dirty="0" err="1"/>
              <a:t>Aniket</a:t>
            </a:r>
            <a:r>
              <a:rPr lang="en-US" dirty="0"/>
              <a:t> </a:t>
            </a:r>
            <a:r>
              <a:rPr lang="en-US" dirty="0" err="1"/>
              <a:t>Kittur</a:t>
            </a:r>
            <a:r>
              <a:rPr lang="en-US" dirty="0"/>
              <a:t>. 2014. </a:t>
            </a:r>
            <a:r>
              <a:rPr lang="en-US" dirty="0" err="1"/>
              <a:t>Kinetica</a:t>
            </a:r>
            <a:r>
              <a:rPr lang="en-US" dirty="0"/>
              <a:t>: naturalistic multi-touch data visualization. In Proceedings of the 32nd annual ACM conference on Human factors in computing systems (CHI '14). ACM, New York, NY, USA, 897-906. DOI=10.1145/2556288.2557231 http://</a:t>
            </a:r>
            <a:r>
              <a:rPr lang="en-US" dirty="0" err="1"/>
              <a:t>doi.acm.org</a:t>
            </a:r>
            <a:r>
              <a:rPr lang="en-US" dirty="0"/>
              <a:t>/10.1145/2556288.2557231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8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Two Different Primary Goals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: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Explore/Calculate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Analyze	 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Reason about Information 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  <a:hlinkClick r:id="rId2"/>
              </a:rPr>
              <a:t>Communicate</a:t>
            </a:r>
            <a:endParaRPr lang="en-US" b="1" dirty="0">
              <a:solidFill>
                <a:srgbClr val="000000"/>
              </a:solidFill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Explain 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Make Decisions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Reason about Information </a:t>
            </a:r>
          </a:p>
        </p:txBody>
      </p:sp>
    </p:spTree>
    <p:extLst>
      <p:ext uri="{BB962C8B-B14F-4D97-AF65-F5344CB8AC3E}">
        <p14:creationId xmlns:p14="http://schemas.microsoft.com/office/powerpoint/2010/main" val="207545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Communication should: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Make large datasets coherent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Compact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Multivariate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Present information from various viewpoints 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Support visual comparisons [</a:t>
            </a:r>
            <a:r>
              <a:rPr lang="en-US" sz="2400" dirty="0" err="1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]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Tell stories about the data (</a:t>
            </a:r>
            <a:r>
              <a:rPr lang="en-US" sz="2000" dirty="0">
                <a:latin typeface="Geneva" charset="0"/>
                <a:ea typeface="ＭＳ Ｐゴシック" charset="0"/>
                <a:cs typeface="ＭＳ Ｐゴシック" charset="0"/>
              </a:rPr>
              <a:t>causality &amp; structure...)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Have visual integration (images, words, etc.)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Document for 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credibility (baseline, scale, context) 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000" dirty="0">
              <a:latin typeface="Geneva" charset="0"/>
              <a:ea typeface="ＭＳ Ｐゴシック" charset="0"/>
            </a:endParaRPr>
          </a:p>
          <a:p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965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Does it use good design?</a:t>
            </a:r>
          </a:p>
          <a:p>
            <a:pPr marL="838200" lvl="1" indent="-609600">
              <a:buFont typeface="Wingdings" charset="0"/>
              <a:buAutoNum type="arabicPeriod"/>
            </a:pPr>
            <a:r>
              <a:rPr lang="en-US" sz="2400" b="1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Does it account for human abilities</a:t>
            </a:r>
          </a:p>
          <a:p>
            <a:pPr marL="838200" lvl="1" indent="-609600">
              <a:buFont typeface="Wingdings" charset="0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are some compelling, </a:t>
            </a:r>
            <a:r>
              <a:rPr lang="en-US" sz="2400" i="1" u="sng" dirty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useful</a:t>
            </a:r>
            <a:r>
              <a:rPr lang="en-US" sz="2400" dirty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 examples?  [COPY COPY COPY!</a:t>
            </a:r>
            <a:r>
              <a:rPr lang="en-US" sz="2400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]</a:t>
            </a:r>
          </a:p>
          <a:p>
            <a:pPr marL="838200" lvl="1" indent="-609600">
              <a:buFont typeface="Wingdings" charset="0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How can we handle big data?</a:t>
            </a:r>
          </a:p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Have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there been usability studies done?  What do they show?</a:t>
            </a:r>
          </a:p>
          <a:p>
            <a:pPr marL="609600" indent="-609600">
              <a:buFont typeface="Wingdings" charset="0"/>
              <a:buAutoNum type="arabicPeriod"/>
            </a:pPr>
            <a:endParaRPr lang="en-US" sz="3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9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people easily decode?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168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Ranked Order: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Position along a common scale (</a:t>
            </a:r>
            <a:r>
              <a:rPr lang="en-US" i="1" dirty="0" smtClean="0"/>
              <a:t>e.g., </a:t>
            </a:r>
            <a:r>
              <a:rPr lang="en-US" dirty="0" smtClean="0"/>
              <a:t>scatterplot)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Position along identical but non-aligned scales (</a:t>
            </a:r>
            <a:r>
              <a:rPr lang="en-US" i="1" dirty="0" smtClean="0"/>
              <a:t>e.g., </a:t>
            </a:r>
            <a:r>
              <a:rPr lang="en-US" dirty="0" smtClean="0"/>
              <a:t>table of scatter plots)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Length (</a:t>
            </a:r>
            <a:r>
              <a:rPr lang="en-US" i="1" dirty="0" smtClean="0"/>
              <a:t>e.g., </a:t>
            </a:r>
            <a:r>
              <a:rPr lang="en-US" dirty="0" smtClean="0"/>
              <a:t>bar chart)</a:t>
            </a:r>
          </a:p>
          <a:p>
            <a:pPr marL="0" indent="0">
              <a:buNone/>
            </a:pPr>
            <a:r>
              <a:rPr lang="en-US" dirty="0" smtClean="0"/>
              <a:t>Then angle &amp; slope (pie chart); area (bubbles); volume/density/color (</a:t>
            </a:r>
            <a:r>
              <a:rPr lang="en-US" dirty="0" err="1" smtClean="0"/>
              <a:t>heatmap</a:t>
            </a:r>
            <a:r>
              <a:rPr lang="en-US" dirty="0" smtClean="0"/>
              <a:t>) and hue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2415" y="5599097"/>
            <a:ext cx="7258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S. Cleveland and Robert </a:t>
            </a:r>
            <a:r>
              <a:rPr lang="en-US" dirty="0" smtClean="0"/>
              <a:t>McGill (1984) Graphical </a:t>
            </a:r>
            <a:r>
              <a:rPr lang="en-US" dirty="0"/>
              <a:t>Perception: Theory, E</a:t>
            </a:r>
            <a:r>
              <a:rPr lang="en-US" dirty="0" smtClean="0"/>
              <a:t>xperimentation</a:t>
            </a:r>
            <a:r>
              <a:rPr lang="en-US" dirty="0"/>
              <a:t>, and Application to the Development of Graphical Methods </a:t>
            </a:r>
            <a:r>
              <a:rPr lang="en-US" dirty="0" smtClean="0"/>
              <a:t>(</a:t>
            </a:r>
            <a:r>
              <a:rPr lang="en-US" i="1" dirty="0" smtClean="0"/>
              <a:t>J. Am. Statistical Association)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7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205575"/>
            <a:ext cx="6280441" cy="990107"/>
          </a:xfrm>
        </p:spPr>
        <p:txBody>
          <a:bodyPr/>
          <a:lstStyle/>
          <a:p>
            <a:r>
              <a:rPr lang="en-US" dirty="0"/>
              <a:t>Making Things Distinct</a:t>
            </a:r>
          </a:p>
        </p:txBody>
      </p:sp>
      <p:pic>
        <p:nvPicPr>
          <p:cNvPr id="2434051" name="Picture 3" descr="retin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748118"/>
            <a:ext cx="8763000" cy="4500282"/>
          </a:xfrm>
          <a:prstGeom prst="rect">
            <a:avLst/>
          </a:prstGeom>
          <a:noFill/>
        </p:spPr>
      </p:pic>
      <p:sp>
        <p:nvSpPr>
          <p:cNvPr id="2434052" name="Text Box 4"/>
          <p:cNvSpPr txBox="1">
            <a:spLocks noChangeArrowheads="1"/>
          </p:cNvSpPr>
          <p:nvPr/>
        </p:nvSpPr>
        <p:spPr bwMode="auto">
          <a:xfrm>
            <a:off x="762000" y="6172200"/>
            <a:ext cx="7696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dirty="0"/>
              <a:t>Kevin Mullet and Darrell Sano, </a:t>
            </a:r>
            <a:r>
              <a:rPr lang="en-US" sz="1500" i="1" dirty="0"/>
              <a:t>Designing Visual Interfaces</a:t>
            </a:r>
          </a:p>
        </p:txBody>
      </p:sp>
      <p:sp>
        <p:nvSpPr>
          <p:cNvPr id="2434053" name="Rectangle 5"/>
          <p:cNvSpPr>
            <a:spLocks noChangeArrowheads="1"/>
          </p:cNvSpPr>
          <p:nvPr/>
        </p:nvSpPr>
        <p:spPr bwMode="auto">
          <a:xfrm>
            <a:off x="257175" y="1367115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Size</a:t>
            </a:r>
          </a:p>
        </p:txBody>
      </p:sp>
      <p:sp>
        <p:nvSpPr>
          <p:cNvPr id="2434054" name="Rectangle 6"/>
          <p:cNvSpPr>
            <a:spLocks noChangeArrowheads="1"/>
          </p:cNvSpPr>
          <p:nvPr/>
        </p:nvSpPr>
        <p:spPr bwMode="auto">
          <a:xfrm>
            <a:off x="1600200" y="1367115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Value</a:t>
            </a:r>
          </a:p>
        </p:txBody>
      </p:sp>
      <p:sp>
        <p:nvSpPr>
          <p:cNvPr id="2434055" name="Rectangle 7"/>
          <p:cNvSpPr>
            <a:spLocks noChangeArrowheads="1"/>
          </p:cNvSpPr>
          <p:nvPr/>
        </p:nvSpPr>
        <p:spPr bwMode="auto">
          <a:xfrm>
            <a:off x="2819400" y="1367115"/>
            <a:ext cx="1371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Orientation</a:t>
            </a:r>
          </a:p>
        </p:txBody>
      </p:sp>
      <p:sp>
        <p:nvSpPr>
          <p:cNvPr id="2434056" name="Rectangle 8"/>
          <p:cNvSpPr>
            <a:spLocks noChangeArrowheads="1"/>
          </p:cNvSpPr>
          <p:nvPr/>
        </p:nvSpPr>
        <p:spPr bwMode="auto">
          <a:xfrm>
            <a:off x="4343400" y="1367115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Texture</a:t>
            </a:r>
          </a:p>
        </p:txBody>
      </p:sp>
      <p:sp>
        <p:nvSpPr>
          <p:cNvPr id="2434057" name="Rectangle 9"/>
          <p:cNvSpPr>
            <a:spLocks noChangeArrowheads="1"/>
          </p:cNvSpPr>
          <p:nvPr/>
        </p:nvSpPr>
        <p:spPr bwMode="auto">
          <a:xfrm>
            <a:off x="5715000" y="1367115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Shape</a:t>
            </a:r>
          </a:p>
        </p:txBody>
      </p:sp>
      <p:sp>
        <p:nvSpPr>
          <p:cNvPr id="2434058" name="Rectangle 10"/>
          <p:cNvSpPr>
            <a:spLocks noChangeArrowheads="1"/>
          </p:cNvSpPr>
          <p:nvPr/>
        </p:nvSpPr>
        <p:spPr bwMode="auto">
          <a:xfrm>
            <a:off x="7010400" y="1367115"/>
            <a:ext cx="1981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Position (2D / 3D)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6488668"/>
            <a:ext cx="321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from Marti Hearst/Jeff </a:t>
            </a:r>
            <a:r>
              <a:rPr lang="en-US" sz="1200" dirty="0" err="1" smtClean="0"/>
              <a:t>Heer</a:t>
            </a:r>
            <a:r>
              <a:rPr lang="en-US" sz="1200" dirty="0" smtClean="0"/>
              <a:t> via Jason Hong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3310388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Key graphical elements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Length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Shape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Orientation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Texture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Animation shows changes across time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Color helps make distinctions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Aesthetics make the process appealing</a:t>
            </a:r>
          </a:p>
          <a:p>
            <a:pPr>
              <a:buFontTx/>
              <a:buNone/>
            </a:pPr>
            <a:endParaRPr lang="en-US" sz="240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 summary of design elements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3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the eye for pattern recognition: </a:t>
            </a:r>
            <a:b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people are good at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Scanning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Recognizing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Remembering images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What they do depends on their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visual query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Tends to be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just in time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3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Does it use good design?</a:t>
            </a:r>
          </a:p>
          <a:p>
            <a:pPr marL="838200" lvl="1" indent="-609600">
              <a:buFont typeface="Wingdings" charset="0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Does it account for human abilities</a:t>
            </a:r>
          </a:p>
          <a:p>
            <a:pPr marL="838200" lvl="1" indent="-609600">
              <a:buFont typeface="Wingdings" charset="0"/>
              <a:buAutoNum type="arabicPeriod"/>
            </a:pPr>
            <a:r>
              <a:rPr lang="en-US" sz="2400" b="1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b="1" dirty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are some compelling, </a:t>
            </a:r>
            <a:r>
              <a:rPr lang="en-US" sz="2400" b="1" i="1" u="sng" dirty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useful</a:t>
            </a:r>
            <a:r>
              <a:rPr lang="en-US" sz="2400" b="1" dirty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 examples?  [COPY COPY COPY!</a:t>
            </a:r>
            <a:r>
              <a:rPr lang="en-US" sz="2400" b="1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]</a:t>
            </a:r>
          </a:p>
          <a:p>
            <a:r>
              <a:rPr lang="en-US" smtClean="0">
                <a:latin typeface="Geneva" charset="0"/>
                <a:ea typeface="ＭＳ Ｐゴシック" charset="0"/>
                <a:cs typeface="ＭＳ Ｐゴシック" charset="0"/>
              </a:rPr>
              <a:t>Have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there been usability studies done?  What do they show?</a:t>
            </a:r>
          </a:p>
          <a:p>
            <a:pPr marL="609600" indent="-609600">
              <a:buFont typeface="Wingdings" charset="0"/>
              <a:buAutoNum type="arabicPeriod"/>
            </a:pPr>
            <a:endParaRPr lang="en-US" sz="3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04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Design Goals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149124"/>
              </p:ext>
            </p:extLst>
          </p:nvPr>
        </p:nvGraphicFramePr>
        <p:xfrm>
          <a:off x="495521" y="1847850"/>
          <a:ext cx="8177212" cy="41147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Visualize</a:t>
                      </a:r>
                      <a:r>
                        <a:rPr lang="en-US" dirty="0" smtClean="0"/>
                        <a:t> (choose</a:t>
                      </a:r>
                      <a:r>
                        <a:rPr lang="en-US" baseline="0" dirty="0" smtClean="0"/>
                        <a:t> encoding)</a:t>
                      </a:r>
                      <a:endParaRPr lang="en-US" dirty="0" smtClean="0"/>
                    </a:p>
                    <a:p>
                      <a:r>
                        <a:rPr lang="en-US" b="1" dirty="0" smtClean="0"/>
                        <a:t>Filter</a:t>
                      </a:r>
                      <a:r>
                        <a:rPr lang="en-US" dirty="0" smtClean="0"/>
                        <a:t> (focus on relevant items)</a:t>
                      </a:r>
                    </a:p>
                    <a:p>
                      <a:r>
                        <a:rPr lang="en-US" b="1" dirty="0" smtClean="0"/>
                        <a:t>Sort</a:t>
                      </a:r>
                      <a:r>
                        <a:rPr lang="en-US" dirty="0" smtClean="0"/>
                        <a:t> (expose patterns)</a:t>
                      </a:r>
                    </a:p>
                    <a:p>
                      <a:r>
                        <a:rPr lang="en-US" b="1" dirty="0" smtClean="0"/>
                        <a:t>Derive</a:t>
                      </a:r>
                      <a:r>
                        <a:rPr lang="en-US" dirty="0" smtClean="0"/>
                        <a:t> values or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Select</a:t>
                      </a:r>
                      <a:r>
                        <a:rPr lang="en-US" dirty="0" smtClean="0"/>
                        <a:t> (to highlight, filter, or manipulate)</a:t>
                      </a:r>
                    </a:p>
                    <a:p>
                      <a:r>
                        <a:rPr lang="en-US" b="1" dirty="0" smtClean="0"/>
                        <a:t>Navigate </a:t>
                      </a:r>
                      <a:r>
                        <a:rPr lang="en-US" dirty="0" smtClean="0"/>
                        <a:t>(zoom to examine patterns &amp; detail)</a:t>
                      </a:r>
                    </a:p>
                    <a:p>
                      <a:r>
                        <a:rPr lang="en-US" b="1" dirty="0" smtClean="0"/>
                        <a:t>Coordinate</a:t>
                      </a:r>
                      <a:r>
                        <a:rPr lang="en-US" dirty="0" smtClean="0"/>
                        <a:t> (linked exploration)</a:t>
                      </a:r>
                    </a:p>
                    <a:p>
                      <a:r>
                        <a:rPr lang="en-US" b="1" dirty="0" smtClean="0"/>
                        <a:t>Organize</a:t>
                      </a:r>
                      <a:r>
                        <a:rPr lang="en-US" dirty="0" smtClean="0"/>
                        <a:t> windows and workspaces.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Record</a:t>
                      </a:r>
                      <a:r>
                        <a:rPr lang="en-US" dirty="0" smtClean="0"/>
                        <a:t> analysis histories</a:t>
                      </a:r>
                    </a:p>
                    <a:p>
                      <a:r>
                        <a:rPr lang="en-US" b="1" dirty="0" smtClean="0"/>
                        <a:t>Annotate</a:t>
                      </a:r>
                      <a:r>
                        <a:rPr lang="en-US" dirty="0" smtClean="0"/>
                        <a:t> patterns to document findings.</a:t>
                      </a:r>
                    </a:p>
                    <a:p>
                      <a:r>
                        <a:rPr lang="en-US" b="1" dirty="0" smtClean="0"/>
                        <a:t>Share</a:t>
                      </a:r>
                      <a:r>
                        <a:rPr lang="en-US" dirty="0" smtClean="0"/>
                        <a:t> views and annotations</a:t>
                      </a:r>
                    </a:p>
                    <a:p>
                      <a:r>
                        <a:rPr lang="en-US" b="1" dirty="0" smtClean="0"/>
                        <a:t>Guide</a:t>
                      </a:r>
                      <a:r>
                        <a:rPr lang="en-US" dirty="0" smtClean="0"/>
                        <a:t> users through analysis tasks or stories.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</a:t>
            </a:r>
            <a:r>
              <a:rPr lang="en-US" dirty="0" smtClean="0"/>
              <a:t>Analysis; ACM QUEUE, Feb 20,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8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Design Goals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362780"/>
              </p:ext>
            </p:extLst>
          </p:nvPr>
        </p:nvGraphicFramePr>
        <p:xfrm>
          <a:off x="495521" y="1847850"/>
          <a:ext cx="8177212" cy="41147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Visualize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(choose</a:t>
                      </a:r>
                      <a:r>
                        <a:rPr lang="en-US" baseline="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encoding)</a:t>
                      </a:r>
                      <a:endParaRPr lang="en-US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Filter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 (focus on relevant items)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Sort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 (expose patterns)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Derive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values or models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Select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 (to highlight, filter, or manipulate)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Navigate </a:t>
                      </a:r>
                      <a:r>
                        <a:rPr lang="en-US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(zoom to examine patterns &amp; detail)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Coordinate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 (linked exploration)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Organize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windows and workspaces.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Record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analysis histories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Annotate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 patterns to document findings.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Share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views and annotations</a:t>
                      </a: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Guide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users through analysis tasks or stories.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Analysis; ACM QUEUE, Feb 20, 2012</a:t>
            </a:r>
          </a:p>
        </p:txBody>
      </p:sp>
    </p:spTree>
    <p:extLst>
      <p:ext uri="{BB962C8B-B14F-4D97-AF65-F5344CB8AC3E}">
        <p14:creationId xmlns:p14="http://schemas.microsoft.com/office/powerpoint/2010/main" val="258272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310162"/>
            <a:ext cx="7513050" cy="990107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The Human Side of Visualization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4" name="Text Box 3"/>
          <p:cNvSpPr txBox="1">
            <a:spLocks noChangeArrowheads="1"/>
          </p:cNvSpPr>
          <p:nvPr/>
        </p:nvSpPr>
        <p:spPr bwMode="auto">
          <a:xfrm>
            <a:off x="954132" y="2394575"/>
            <a:ext cx="818986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 smtClean="0"/>
              <a:t>A Visualization is successful </a:t>
            </a:r>
            <a:r>
              <a:rPr lang="en-US" sz="2800" i="1" dirty="0" smtClean="0"/>
              <a:t>if it helps the user </a:t>
            </a:r>
          </a:p>
          <a:p>
            <a:endParaRPr lang="en-US" sz="2800" i="1" dirty="0" smtClean="0"/>
          </a:p>
          <a:p>
            <a:endParaRPr lang="en-US" sz="2800" i="1" dirty="0"/>
          </a:p>
          <a:p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14796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33481"/>
            <a:ext cx="6280441" cy="990107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73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6964363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295400" y="1457199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www.visual-literacy.org</a:t>
            </a:r>
            <a:r>
              <a:rPr lang="en-US" dirty="0"/>
              <a:t>/</a:t>
            </a:r>
            <a:r>
              <a:rPr lang="en-US" dirty="0" err="1"/>
              <a:t>periodic_table</a:t>
            </a:r>
            <a:r>
              <a:rPr lang="en-US" dirty="0"/>
              <a:t>/</a:t>
            </a:r>
            <a:r>
              <a:rPr lang="en-US" dirty="0" err="1"/>
              <a:t>periodic_table.html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6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Does it use good design?</a:t>
            </a:r>
          </a:p>
          <a:p>
            <a:pPr marL="838200" lvl="1" indent="-609600">
              <a:buFont typeface="Wingdings" charset="0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Does it account for human abilities</a:t>
            </a:r>
          </a:p>
          <a:p>
            <a:pPr marL="838200" lvl="1" indent="-609600">
              <a:buFont typeface="Wingdings" charset="0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are some compelling, </a:t>
            </a:r>
            <a:r>
              <a:rPr lang="en-US" sz="2400" i="1" u="sng" dirty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useful</a:t>
            </a:r>
            <a:r>
              <a:rPr lang="en-US" sz="2400" dirty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 examples?  [COPY COPY COPY!</a:t>
            </a:r>
            <a:r>
              <a:rPr lang="en-US" sz="2400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]</a:t>
            </a:r>
          </a:p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Have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there been usability studies done?  What do they show?</a:t>
            </a:r>
          </a:p>
          <a:p>
            <a:pPr marL="609600" indent="-609600">
              <a:buFont typeface="Wingdings" charset="0"/>
              <a:buAutoNum type="arabicPeriod"/>
            </a:pPr>
            <a:endParaRPr lang="en-US" sz="3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7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Key Questions to </a:t>
            </a:r>
            <a: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  <a:t/>
            </a:r>
            <a:b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  <a:t>Ask About </a:t>
            </a:r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  <a:t>Visualization</a:t>
            </a:r>
            <a:endParaRPr lang="en-US" sz="36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Does it use good design?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Have </a:t>
            </a:r>
            <a:r>
              <a:rPr lang="en-US" b="1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there been usability studies done?  What do they show?</a:t>
            </a:r>
          </a:p>
          <a:p>
            <a:pPr marL="609600" indent="-609600">
              <a:buFont typeface="Wingdings" charset="0"/>
              <a:buAutoNum type="arabicPeriod"/>
            </a:pPr>
            <a:endParaRPr lang="en-US" sz="3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2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eneva" charset="0"/>
                <a:ea typeface="ＭＳ Ｐゴシック" charset="0"/>
                <a:cs typeface="ＭＳ Ｐゴシック" charset="0"/>
              </a:rPr>
              <a:t>Does visualization help?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lvl="1" indent="0">
              <a:buNone/>
            </a:pPr>
            <a:r>
              <a:rPr lang="en-US" sz="2400" dirty="0" smtClean="0">
                <a:latin typeface="Geneva" charset="0"/>
                <a:ea typeface="ＭＳ Ｐゴシック" charset="0"/>
              </a:rPr>
              <a:t>The </a:t>
            </a:r>
            <a:r>
              <a:rPr lang="en-US" sz="2400" dirty="0">
                <a:latin typeface="Geneva" charset="0"/>
                <a:ea typeface="ＭＳ Ｐゴシック" charset="0"/>
              </a:rPr>
              <a:t>jury is still </a:t>
            </a:r>
            <a:r>
              <a:rPr lang="en-US" sz="2400" dirty="0" smtClean="0">
                <a:latin typeface="Geneva" charset="0"/>
                <a:ea typeface="ＭＳ Ｐゴシック" charset="0"/>
              </a:rPr>
              <a:t>out</a:t>
            </a:r>
          </a:p>
          <a:p>
            <a:pPr marL="228600" lvl="1" indent="0">
              <a:buNone/>
            </a:pPr>
            <a:r>
              <a:rPr lang="en-US" sz="2400" dirty="0" smtClean="0">
                <a:latin typeface="Geneva" charset="0"/>
                <a:ea typeface="ＭＳ Ｐゴシック" charset="0"/>
              </a:rPr>
              <a:t>More and more studies are being done</a:t>
            </a:r>
            <a:endParaRPr lang="en-US" sz="2400" dirty="0">
              <a:latin typeface="Geneva" charset="0"/>
              <a:ea typeface="ＭＳ Ｐゴシック" charset="0"/>
            </a:endParaRPr>
          </a:p>
          <a:p>
            <a:pPr marL="228600" lvl="1" indent="0">
              <a:buNone/>
            </a:pPr>
            <a:r>
              <a:rPr lang="en-US" sz="2400" dirty="0">
                <a:latin typeface="Geneva" charset="0"/>
                <a:ea typeface="ＭＳ Ｐゴシック" charset="0"/>
              </a:rPr>
              <a:t>Still supplemental at best for text collections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A correlation with spatial ability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Learning effects: with practice ability on visual display begins to equal that of </a:t>
            </a:r>
            <a:r>
              <a:rPr lang="en-US" sz="2000" dirty="0" smtClean="0">
                <a:latin typeface="Geneva" charset="0"/>
                <a:ea typeface="ＭＳ Ｐゴシック" charset="0"/>
              </a:rPr>
              <a:t>text</a:t>
            </a:r>
          </a:p>
          <a:p>
            <a:pPr marL="228600" lvl="1" indent="0">
              <a:buNone/>
            </a:pPr>
            <a:endParaRPr lang="en-US" sz="2000" dirty="0"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32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23358" y="0"/>
            <a:ext cx="8534400" cy="990600"/>
          </a:xfrm>
        </p:spPr>
        <p:txBody>
          <a:bodyPr/>
          <a:lstStyle/>
          <a:p>
            <a:r>
              <a:rPr lang="en-US" dirty="0"/>
              <a:t>Mystery: what is causing a cholera epidemic in London in 1854?</a:t>
            </a:r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6705600" y="4572000"/>
            <a:ext cx="22256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  <a:latin typeface="Arial Narrow" charset="0"/>
              </a:rPr>
              <a:t>From Visual Explanations by Edward Tufte, Graphics Press, 1997</a:t>
            </a:r>
          </a:p>
        </p:txBody>
      </p:sp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6705600" y="990600"/>
            <a:ext cx="24384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tx2"/>
                </a:solidFill>
              </a:rPr>
              <a:t>Illustration of John Snow</a:t>
            </a:r>
            <a:r>
              <a:rPr lang="ja-JP" altLang="en-US" sz="1800">
                <a:solidFill>
                  <a:schemeClr val="tx2"/>
                </a:solidFill>
              </a:rPr>
              <a:t>’</a:t>
            </a:r>
            <a:r>
              <a:rPr lang="en-US" altLang="ja-JP" sz="1800">
                <a:solidFill>
                  <a:schemeClr val="tx2"/>
                </a:solidFill>
              </a:rPr>
              <a:t>s</a:t>
            </a:r>
          </a:p>
          <a:p>
            <a:r>
              <a:rPr lang="en-US" sz="1800">
                <a:solidFill>
                  <a:schemeClr val="tx2"/>
                </a:solidFill>
              </a:rPr>
              <a:t>deduction that a cholera epidemic</a:t>
            </a:r>
          </a:p>
          <a:p>
            <a:r>
              <a:rPr lang="en-US" sz="1800">
                <a:solidFill>
                  <a:schemeClr val="tx2"/>
                </a:solidFill>
              </a:rPr>
              <a:t>was caused by a bad water pump, circa 1854.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Horizontal lines indicate location of deaths.</a:t>
            </a:r>
          </a:p>
        </p:txBody>
      </p:sp>
      <p:sp>
        <p:nvSpPr>
          <p:cNvPr id="24581" name="Oval 6"/>
          <p:cNvSpPr>
            <a:spLocks noChangeArrowheads="1"/>
          </p:cNvSpPr>
          <p:nvPr/>
        </p:nvSpPr>
        <p:spPr bwMode="auto">
          <a:xfrm>
            <a:off x="5715000" y="3505200"/>
            <a:ext cx="304800" cy="2286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4582" name="Picture 7" descr="H:\talks\sigir-tutorial\sno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33800"/>
            <a:ext cx="3200400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Oval 8"/>
          <p:cNvSpPr>
            <a:spLocks noChangeArrowheads="1"/>
          </p:cNvSpPr>
          <p:nvPr/>
        </p:nvSpPr>
        <p:spPr bwMode="auto">
          <a:xfrm>
            <a:off x="1752600" y="4953000"/>
            <a:ext cx="304800" cy="2286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4584" name="Picture 5" descr="H:\talks\sigir-tutorial\sno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35050"/>
            <a:ext cx="617220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6456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50" y="0"/>
            <a:ext cx="7886349" cy="990600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Success – user learned something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5603" name="Picture 3" descr="H:\talks\sigir-tutorial\tufte-sn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066800"/>
            <a:ext cx="5562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4267200" y="5562600"/>
            <a:ext cx="4664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  <a:latin typeface="Arial Narrow" charset="0"/>
              </a:rPr>
              <a:t>From Visual Explanations by Edward Tufte, Graphics Press, 1997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28600" y="990600"/>
            <a:ext cx="24384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chemeClr val="tx2"/>
                </a:solidFill>
              </a:rPr>
              <a:t>Illustration of John Snow</a:t>
            </a:r>
            <a:r>
              <a:rPr lang="ja-JP" altLang="en-US" sz="1800">
                <a:solidFill>
                  <a:schemeClr val="tx2"/>
                </a:solidFill>
              </a:rPr>
              <a:t>’</a:t>
            </a:r>
            <a:r>
              <a:rPr lang="en-US" altLang="ja-JP" sz="1800">
                <a:solidFill>
                  <a:schemeClr val="tx2"/>
                </a:solidFill>
              </a:rPr>
              <a:t>s</a:t>
            </a:r>
          </a:p>
          <a:p>
            <a:r>
              <a:rPr lang="en-US" sz="1800">
                <a:solidFill>
                  <a:schemeClr val="tx2"/>
                </a:solidFill>
              </a:rPr>
              <a:t>deduction that a cholera epidemic</a:t>
            </a:r>
          </a:p>
          <a:p>
            <a:r>
              <a:rPr lang="en-US" sz="1800">
                <a:solidFill>
                  <a:schemeClr val="tx2"/>
                </a:solidFill>
              </a:rPr>
              <a:t>was caused by a bad water pump, circa 1854.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</a:rPr>
              <a:t>Horizontal lines indicate location of deaths.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5715000" y="3505200"/>
            <a:ext cx="304800" cy="2286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5607" name="Picture 7" descr="H:\talks\sigir-tutorial\sno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33800"/>
            <a:ext cx="3200400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1752600" y="4953000"/>
            <a:ext cx="304800" cy="2286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88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  <a:endParaRPr lang="en-US" sz="36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Wingdings" charset="0"/>
              <a:buAutoNum type="arabicPeriod"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pPr marL="609600" indent="-609600">
              <a:buFont typeface="Wingdings" charset="0"/>
              <a:buAutoNum type="arabicPeriod"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What visual queries does it support?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>
              <a:buFont typeface="Wingdings" charset="0"/>
              <a:buAutoNum type="arabicPeriod"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What are some compelling, </a:t>
            </a:r>
            <a:r>
              <a:rPr lang="en-US" sz="2800" i="1" u="sng" dirty="0">
                <a:latin typeface="Geneva" charset="0"/>
                <a:ea typeface="ＭＳ Ｐゴシック" charset="0"/>
                <a:cs typeface="ＭＳ Ｐゴシック" charset="0"/>
              </a:rPr>
              <a:t>useful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 examples?  [COPY COPY COPY!]</a:t>
            </a:r>
          </a:p>
          <a:p>
            <a:pPr marL="609600" indent="-609600">
              <a:buFont typeface="Wingdings" charset="0"/>
              <a:buAutoNum type="arabicPeriod"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Could it have been done more simply?</a:t>
            </a:r>
          </a:p>
          <a:p>
            <a:pPr marL="609600" indent="-609600">
              <a:buFont typeface="Wingdings" charset="0"/>
              <a:buAutoNum type="arabicPeriod"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Have there been usability studies done?  What do they show?</a:t>
            </a: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559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b="1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Does it use good design?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Have 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there been usability studies done?  What do they show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?</a:t>
            </a:r>
          </a:p>
          <a:p>
            <a:pPr marL="0" indent="0">
              <a:buNone/>
            </a:pP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16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Two Different Primary Goals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: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Explore/Calculate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Analyze	 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Reason about Information 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Communicate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Explain 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Make Decisions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Reason about Information </a:t>
            </a:r>
          </a:p>
        </p:txBody>
      </p:sp>
    </p:spTree>
    <p:extLst>
      <p:ext uri="{BB962C8B-B14F-4D97-AF65-F5344CB8AC3E}">
        <p14:creationId xmlns:p14="http://schemas.microsoft.com/office/powerpoint/2010/main" val="240746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Two Different Primary Goals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: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  <a:hlinkClick r:id="rId2"/>
              </a:rPr>
              <a:t>Explore/Calculate</a:t>
            </a:r>
            <a:endParaRPr lang="en-US" b="1" dirty="0">
              <a:solidFill>
                <a:srgbClr val="000000"/>
              </a:solidFill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Analyze	 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Reason about Information 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Communicate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Explain 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Make Decisions</a:t>
            </a:r>
          </a:p>
          <a:p>
            <a:pPr lvl="1"/>
            <a:r>
              <a:rPr lang="en-US" dirty="0">
                <a:latin typeface="Geneva" charset="0"/>
                <a:ea typeface="ＭＳ Ｐゴシック" charset="0"/>
              </a:rPr>
              <a:t>Reason about Information </a:t>
            </a:r>
          </a:p>
        </p:txBody>
      </p:sp>
    </p:spTree>
    <p:extLst>
      <p:ext uri="{BB962C8B-B14F-4D97-AF65-F5344CB8AC3E}">
        <p14:creationId xmlns:p14="http://schemas.microsoft.com/office/powerpoint/2010/main" val="1130038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Making Queries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Define the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query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800" dirty="0" err="1">
                <a:latin typeface="Geneva" charset="0"/>
                <a:ea typeface="ＭＳ Ｐゴシック" charset="0"/>
                <a:cs typeface="ＭＳ Ｐゴシック" charset="0"/>
              </a:rPr>
              <a:t>ies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] you wish to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support 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latin typeface="Geneva" charset="0"/>
                <a:ea typeface="ＭＳ Ｐゴシック" charset="0"/>
                <a:cs typeface="ＭＳ Ｐゴシック" charset="0"/>
              </a:rPr>
              <a:t>The special skill of designers … [is] the talent to analyze a design in terms of its ability to support the visual queries of others…</a:t>
            </a: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Patterns </a:t>
            </a:r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 visual system 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Cognitive process prediction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A continual fresh eye </a:t>
            </a:r>
          </a:p>
        </p:txBody>
      </p:sp>
    </p:spTree>
    <p:extLst>
      <p:ext uri="{BB962C8B-B14F-4D97-AF65-F5344CB8AC3E}">
        <p14:creationId xmlns:p14="http://schemas.microsoft.com/office/powerpoint/2010/main" val="290257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1272</Words>
  <Application>Microsoft Macintosh PowerPoint</Application>
  <PresentationFormat>On-screen Show (4:3)</PresentationFormat>
  <Paragraphs>207</Paragraphs>
  <Slides>23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The Human Side of Visualization</vt:lpstr>
      <vt:lpstr>Mystery: what is causing a cholera epidemic in London in 1854?</vt:lpstr>
      <vt:lpstr>Success – user learned something</vt:lpstr>
      <vt:lpstr>Planning a Visualization</vt:lpstr>
      <vt:lpstr>Planning a Visualization</vt:lpstr>
      <vt:lpstr>Two Different Primary Goals:</vt:lpstr>
      <vt:lpstr>Two Different Primary Goals:</vt:lpstr>
      <vt:lpstr>Making Queries</vt:lpstr>
      <vt:lpstr>Rzeszotarski &amp; Kittur: Kinetica: Dynamic Exploration</vt:lpstr>
      <vt:lpstr>Two Different Primary Goals:</vt:lpstr>
      <vt:lpstr>Communication should:</vt:lpstr>
      <vt:lpstr>Planning a Visualization</vt:lpstr>
      <vt:lpstr>What can people easily decode?</vt:lpstr>
      <vt:lpstr>Making Things Distinct</vt:lpstr>
      <vt:lpstr>A summary of design elements</vt:lpstr>
      <vt:lpstr>Planning a Visualization</vt:lpstr>
      <vt:lpstr>Holistic Design Goals</vt:lpstr>
      <vt:lpstr>Holistic Design Goals</vt:lpstr>
      <vt:lpstr>Visualization Techniques</vt:lpstr>
      <vt:lpstr>Planning a Visualization</vt:lpstr>
      <vt:lpstr>Key Questions to  Ask About a Visualization</vt:lpstr>
      <vt:lpstr>Does visualization help?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251</cp:revision>
  <dcterms:created xsi:type="dcterms:W3CDTF">2013-10-07T16:54:34Z</dcterms:created>
  <dcterms:modified xsi:type="dcterms:W3CDTF">2014-06-25T09:49:02Z</dcterms:modified>
</cp:coreProperties>
</file>